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16" r:id="rId2"/>
    <p:sldId id="327" r:id="rId3"/>
    <p:sldId id="286" r:id="rId4"/>
    <p:sldId id="308" r:id="rId5"/>
    <p:sldId id="329" r:id="rId6"/>
    <p:sldId id="326" r:id="rId7"/>
  </p:sldIdLst>
  <p:sldSz cx="9251950" cy="5889625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5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9496"/>
    <a:srgbClr val="3F3B3F"/>
    <a:srgbClr val="800000"/>
    <a:srgbClr val="870B14"/>
    <a:srgbClr val="3F3B3E"/>
    <a:srgbClr val="95B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/>
    <p:restoredTop sz="93730"/>
  </p:normalViewPr>
  <p:slideViewPr>
    <p:cSldViewPr>
      <p:cViewPr varScale="1">
        <p:scale>
          <a:sx n="126" d="100"/>
          <a:sy n="126" d="100"/>
        </p:scale>
        <p:origin x="1674" y="126"/>
      </p:cViewPr>
      <p:guideLst>
        <p:guide orient="horz" pos="1855"/>
        <p:guide pos="291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34E1F697-6BFD-4DE4-8968-1A6931DF8122}" type="datetime1">
              <a:rPr lang="es-CL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807D30EE-1373-450C-92DD-8C9F64D502D3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4079752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CB0E67C-8981-4C1A-AA74-508464386099}" type="datetime1">
              <a:rPr lang="es-CL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685800"/>
            <a:ext cx="5384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L" noProof="0" dirty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CL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AF00A3C5-2CBB-423F-AEF9-3FCED0782638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5052077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 altLang="es-CL" smtClean="0">
              <a:ea typeface="ＭＳ Ｐゴシック" panose="020B0600070205080204" pitchFamily="34" charset="-128"/>
            </a:endParaRPr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BF398F4-982D-4385-856D-11E1F4C644FA}" type="slidenum">
              <a:rPr lang="es-CL" altLang="es-CL" sz="1200" smtClean="0"/>
              <a:pPr/>
              <a:t>1</a:t>
            </a:fld>
            <a:endParaRPr lang="es-CL" altLang="es-CL" sz="1200" smtClean="0"/>
          </a:p>
        </p:txBody>
      </p:sp>
    </p:spTree>
    <p:extLst>
      <p:ext uri="{BB962C8B-B14F-4D97-AF65-F5344CB8AC3E}">
        <p14:creationId xmlns:p14="http://schemas.microsoft.com/office/powerpoint/2010/main" val="2581157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 altLang="es-CL" smtClean="0">
              <a:ea typeface="ＭＳ Ｐゴシック" panose="020B0600070205080204" pitchFamily="34" charset="-128"/>
            </a:endParaRPr>
          </a:p>
        </p:txBody>
      </p:sp>
      <p:sp>
        <p:nvSpPr>
          <p:cNvPr id="481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8DF9023-C5A9-4332-B6B8-5AC24E191EFB}" type="slidenum">
              <a:rPr lang="es-CL" altLang="es-CL" sz="1200" smtClean="0"/>
              <a:pPr/>
              <a:t>2</a:t>
            </a:fld>
            <a:endParaRPr lang="es-CL" altLang="es-CL" sz="1200" smtClean="0"/>
          </a:p>
        </p:txBody>
      </p:sp>
    </p:spTree>
    <p:extLst>
      <p:ext uri="{BB962C8B-B14F-4D97-AF65-F5344CB8AC3E}">
        <p14:creationId xmlns:p14="http://schemas.microsoft.com/office/powerpoint/2010/main" val="98878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 altLang="es-CL" smtClean="0">
              <a:ea typeface="ＭＳ Ｐゴシック" panose="020B0600070205080204" pitchFamily="34" charset="-128"/>
            </a:endParaRPr>
          </a:p>
        </p:txBody>
      </p:sp>
      <p:sp>
        <p:nvSpPr>
          <p:cNvPr id="501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0594327-6F47-4354-936D-1BDE4859526F}" type="slidenum">
              <a:rPr lang="es-CL" altLang="es-CL" sz="1200" smtClean="0"/>
              <a:pPr/>
              <a:t>3</a:t>
            </a:fld>
            <a:endParaRPr lang="es-CL" altLang="es-CL" sz="1200" smtClean="0"/>
          </a:p>
        </p:txBody>
      </p:sp>
    </p:spTree>
    <p:extLst>
      <p:ext uri="{BB962C8B-B14F-4D97-AF65-F5344CB8AC3E}">
        <p14:creationId xmlns:p14="http://schemas.microsoft.com/office/powerpoint/2010/main" val="2498152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 altLang="es-CL" smtClean="0">
              <a:ea typeface="ＭＳ Ｐゴシック" panose="020B0600070205080204" pitchFamily="34" charset="-128"/>
            </a:endParaRPr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EEED416-D0CB-4CA9-9E8F-13C513BC35F9}" type="slidenum">
              <a:rPr lang="es-CL" altLang="es-CL" sz="1200" smtClean="0"/>
              <a:pPr/>
              <a:t>4</a:t>
            </a:fld>
            <a:endParaRPr lang="es-CL" altLang="es-CL" sz="1200" smtClean="0"/>
          </a:p>
        </p:txBody>
      </p:sp>
    </p:spTree>
    <p:extLst>
      <p:ext uri="{BB962C8B-B14F-4D97-AF65-F5344CB8AC3E}">
        <p14:creationId xmlns:p14="http://schemas.microsoft.com/office/powerpoint/2010/main" val="1520549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 altLang="es-CL" smtClean="0">
              <a:ea typeface="ＭＳ Ｐゴシック" panose="020B0600070205080204" pitchFamily="34" charset="-128"/>
            </a:endParaRPr>
          </a:p>
        </p:txBody>
      </p:sp>
      <p:sp>
        <p:nvSpPr>
          <p:cNvPr id="174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239BF70-A563-43B2-A4A7-BDC60032B3E0}" type="slidenum">
              <a:rPr lang="es-CL" altLang="es-CL" sz="1200" smtClean="0"/>
              <a:pPr/>
              <a:t>5</a:t>
            </a:fld>
            <a:endParaRPr lang="es-CL" altLang="es-CL" sz="1200" smtClean="0"/>
          </a:p>
        </p:txBody>
      </p:sp>
    </p:spTree>
    <p:extLst>
      <p:ext uri="{BB962C8B-B14F-4D97-AF65-F5344CB8AC3E}">
        <p14:creationId xmlns:p14="http://schemas.microsoft.com/office/powerpoint/2010/main" val="3881484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 altLang="es-CL" smtClean="0">
              <a:ea typeface="ＭＳ Ｐゴシック" panose="020B0600070205080204" pitchFamily="34" charset="-128"/>
            </a:endParaRPr>
          </a:p>
        </p:txBody>
      </p:sp>
      <p:sp>
        <p:nvSpPr>
          <p:cNvPr id="583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1E520D4-8ABB-4E24-9E71-313631A15942}" type="slidenum">
              <a:rPr lang="es-CL" altLang="es-CL" sz="1200" smtClean="0"/>
              <a:pPr/>
              <a:t>6</a:t>
            </a:fld>
            <a:endParaRPr lang="es-CL" altLang="es-CL" sz="1200" smtClean="0"/>
          </a:p>
        </p:txBody>
      </p:sp>
    </p:spTree>
    <p:extLst>
      <p:ext uri="{BB962C8B-B14F-4D97-AF65-F5344CB8AC3E}">
        <p14:creationId xmlns:p14="http://schemas.microsoft.com/office/powerpoint/2010/main" val="286795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93896" y="1829602"/>
            <a:ext cx="7864158" cy="126245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87794" y="3337454"/>
            <a:ext cx="6476365" cy="15051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507AE-1B05-47DE-98AE-307C06B932C3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0E0E3-2956-47E7-BD37-C9BF34ADD9A0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244824648"/>
      </p:ext>
    </p:extLst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3A586-189D-490E-865B-C14537841784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980A9-EAF0-4256-A365-6DA02884244D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22903833"/>
      </p:ext>
    </p:extLst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7977" y="203138"/>
            <a:ext cx="2105783" cy="431496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67417" y="203138"/>
            <a:ext cx="6166360" cy="431496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EF8C6-0959-4BFC-9954-E3D08CBCE9C4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9F8C2-638E-4788-87FB-45EF2CC2B6E3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4288601245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D694-F533-4624-98FE-4F76BA445AF3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141D9-B149-400E-909B-0ED071D4426D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377212926"/>
      </p:ext>
    </p:extLst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0840" y="3784631"/>
            <a:ext cx="7864158" cy="116974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30840" y="2496276"/>
            <a:ext cx="7864158" cy="12883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551C3-A5AE-49D5-B45C-56FE01398BFC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F60F9-1DB8-4960-8A10-22DFFE5E3ACD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416700756"/>
      </p:ext>
    </p:extLst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7418" y="1180652"/>
            <a:ext cx="4136071" cy="33374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7687" y="1180652"/>
            <a:ext cx="4136072" cy="33374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FDDD4-06F4-422C-96AC-439ECCB54AA4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D28F2-30EF-4495-AD56-F5FF107C71B8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08172926"/>
      </p:ext>
    </p:extLst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2599" y="235858"/>
            <a:ext cx="8326755" cy="981604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2597" y="1318349"/>
            <a:ext cx="4087885" cy="5494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2597" y="1867774"/>
            <a:ext cx="4087885" cy="3393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99864" y="1318349"/>
            <a:ext cx="4089490" cy="5494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99864" y="1867774"/>
            <a:ext cx="4089490" cy="3393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1285A-DC89-48E1-99A1-F34D104AE128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378FF-BD13-42DA-A240-B55FA9D34557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4264750235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C6CE1-FC17-4D56-BBFF-787C9C69CCAC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13133-E17D-4FE1-A628-F5F0D2B93AE8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341332597"/>
      </p:ext>
    </p:extLst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FD531-AF57-404E-B849-9F7BF79E539D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BC041-B2CA-4BAB-8827-F71A3177CE2A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865912119"/>
      </p:ext>
    </p:extLst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2599" y="234494"/>
            <a:ext cx="3043828" cy="99796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17255" y="234496"/>
            <a:ext cx="5172097" cy="50266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62599" y="1232459"/>
            <a:ext cx="3043828" cy="40286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8289A-3982-409C-8303-E5CD9027183A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AB9A8-B384-45D3-ADAB-3CC1CC529B7F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4002917481"/>
      </p:ext>
    </p:extLst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13447" y="4122739"/>
            <a:ext cx="5551170" cy="4867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13447" y="526250"/>
            <a:ext cx="5551170" cy="35337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L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13447" y="4609451"/>
            <a:ext cx="5551170" cy="6912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1D072-4E37-4C63-875F-CACA8F947EAC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88EA7-584A-4500-865E-612C3F9CE138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351505326"/>
      </p:ext>
    </p:extLst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61963" y="236538"/>
            <a:ext cx="83280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 smtClean="0"/>
              <a:t>Haga clic para modificar el estilo de título del patrón</a:t>
            </a:r>
            <a:endParaRPr lang="es-CL" altLang="es-ES_tradnl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61963" y="1374775"/>
            <a:ext cx="832802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 smtClean="0"/>
              <a:t>Haga clic para modificar el estilo de texto del patrón</a:t>
            </a:r>
          </a:p>
          <a:p>
            <a:pPr lvl="1"/>
            <a:r>
              <a:rPr lang="es-ES" altLang="es-ES_tradnl" smtClean="0"/>
              <a:t>Segundo nivel</a:t>
            </a:r>
          </a:p>
          <a:p>
            <a:pPr lvl="2"/>
            <a:r>
              <a:rPr lang="es-ES" altLang="es-ES_tradnl" smtClean="0"/>
              <a:t>Tercer nivel</a:t>
            </a:r>
          </a:p>
          <a:p>
            <a:pPr lvl="3"/>
            <a:r>
              <a:rPr lang="es-ES" altLang="es-ES_tradnl" smtClean="0"/>
              <a:t>Cuarto nivel</a:t>
            </a:r>
          </a:p>
          <a:p>
            <a:pPr lvl="4"/>
            <a:r>
              <a:rPr lang="es-ES" altLang="es-ES_tradnl" smtClean="0"/>
              <a:t>Quinto nivel</a:t>
            </a:r>
            <a:endParaRPr lang="es-CL" altLang="es-ES_tradnl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61963" y="5459413"/>
            <a:ext cx="2159000" cy="3127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FFEA7617-C555-47F0-BDDA-D8DA82F6F060}" type="datetime1">
              <a:rPr lang="es-ES"/>
              <a:pPr>
                <a:defRPr/>
              </a:pPr>
              <a:t>15/01/2026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60713" y="5459413"/>
            <a:ext cx="2930525" cy="3127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630988" y="5459413"/>
            <a:ext cx="2159000" cy="3127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B6BCEE2-6BCC-4DE6-AA77-97E31EFAD8DA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 dir="r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5681663"/>
            <a:ext cx="9251950" cy="2079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251950" cy="308927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pic>
        <p:nvPicPr>
          <p:cNvPr id="4100" name="Imagen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07" b="37244"/>
          <a:stretch>
            <a:fillRect/>
          </a:stretch>
        </p:blipFill>
        <p:spPr bwMode="auto">
          <a:xfrm>
            <a:off x="665163" y="4557713"/>
            <a:ext cx="3781425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uadroTexto 4"/>
          <p:cNvSpPr txBox="1">
            <a:spLocks noChangeArrowheads="1"/>
          </p:cNvSpPr>
          <p:nvPr/>
        </p:nvSpPr>
        <p:spPr bwMode="auto">
          <a:xfrm>
            <a:off x="0" y="1946275"/>
            <a:ext cx="9251950" cy="77745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s-ES_tradnl" altLang="es-ES_tradnl" sz="4452" b="1" dirty="0" smtClean="0">
                <a:solidFill>
                  <a:schemeClr val="bg1"/>
                </a:solidFill>
                <a:latin typeface="+mj-lt"/>
              </a:rPr>
              <a:t>SEGURO DENTAL</a:t>
            </a:r>
            <a:endParaRPr lang="es-ES_tradnl" altLang="es-ES_tradnl" sz="1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102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238" y="4668838"/>
            <a:ext cx="366871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3"/>
          <p:cNvSpPr/>
          <p:nvPr/>
        </p:nvSpPr>
        <p:spPr>
          <a:xfrm>
            <a:off x="0" y="0"/>
            <a:ext cx="9251950" cy="71913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8" name="Rectángulo 4"/>
          <p:cNvSpPr/>
          <p:nvPr/>
        </p:nvSpPr>
        <p:spPr>
          <a:xfrm>
            <a:off x="0" y="712788"/>
            <a:ext cx="9251950" cy="619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47108" name="4 CuadroTexto"/>
          <p:cNvSpPr txBox="1">
            <a:spLocks noChangeArrowheads="1"/>
          </p:cNvSpPr>
          <p:nvPr/>
        </p:nvSpPr>
        <p:spPr bwMode="auto">
          <a:xfrm>
            <a:off x="0" y="173038"/>
            <a:ext cx="925195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86" tIns="46243" rIns="92486" bIns="46243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s-ES" altLang="es-CL">
                <a:solidFill>
                  <a:schemeClr val="bg1"/>
                </a:solidFill>
              </a:rPr>
              <a:t>Seguro Colectivo </a:t>
            </a:r>
            <a:r>
              <a:rPr lang="es-ES" altLang="es-CL" b="1">
                <a:solidFill>
                  <a:schemeClr val="bg1"/>
                </a:solidFill>
              </a:rPr>
              <a:t>Dental</a:t>
            </a:r>
            <a:endParaRPr lang="es-ES" altLang="es-CL">
              <a:solidFill>
                <a:schemeClr val="bg1"/>
              </a:solidFill>
            </a:endParaRPr>
          </a:p>
        </p:txBody>
      </p:sp>
      <p:sp>
        <p:nvSpPr>
          <p:cNvPr id="16" name="10 Rectángulo redondeado"/>
          <p:cNvSpPr/>
          <p:nvPr/>
        </p:nvSpPr>
        <p:spPr>
          <a:xfrm>
            <a:off x="917575" y="1289050"/>
            <a:ext cx="6119813" cy="3735388"/>
          </a:xfrm>
          <a:prstGeom prst="roundRect">
            <a:avLst>
              <a:gd name="adj" fmla="val 7129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L" sz="160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60424" name="1 Rectángulo"/>
          <p:cNvSpPr>
            <a:spLocks noChangeArrowheads="1"/>
          </p:cNvSpPr>
          <p:nvPr/>
        </p:nvSpPr>
        <p:spPr bwMode="auto">
          <a:xfrm>
            <a:off x="1479549" y="1470025"/>
            <a:ext cx="5378673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C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charset="-128"/>
              </a:rPr>
              <a:t>Se contrata en forma Colectiva por el Bienestar o institución.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s-ES" altLang="es-CL" sz="500" dirty="0" smtClean="0">
              <a:solidFill>
                <a:schemeClr val="tx1">
                  <a:lumMod val="75000"/>
                  <a:lumOff val="25000"/>
                </a:schemeClr>
              </a:solidFill>
              <a:ea typeface="ＭＳ Ｐゴシック" charset="-12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C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charset="-128"/>
              </a:rPr>
              <a:t>El valor de la prima es por cada titular sin importar el nº de cargas.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s-ES" altLang="es-CL" sz="500" dirty="0" smtClean="0">
              <a:solidFill>
                <a:schemeClr val="tx1">
                  <a:lumMod val="75000"/>
                  <a:lumOff val="25000"/>
                </a:schemeClr>
              </a:solidFill>
              <a:ea typeface="ＭＳ Ｐゴシック" charset="-12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C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charset="-128"/>
              </a:rPr>
              <a:t>No tiene deducible.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s-ES" altLang="es-CL" sz="500" dirty="0" smtClean="0">
              <a:solidFill>
                <a:schemeClr val="tx1">
                  <a:lumMod val="75000"/>
                  <a:lumOff val="25000"/>
                </a:schemeClr>
              </a:solidFill>
              <a:ea typeface="ＭＳ Ｐゴシック" charset="-12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C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charset="-128"/>
              </a:rPr>
              <a:t>No tiene carencias.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s-ES" altLang="es-CL" sz="500" dirty="0" smtClean="0">
              <a:solidFill>
                <a:schemeClr val="tx1">
                  <a:lumMod val="75000"/>
                  <a:lumOff val="25000"/>
                </a:schemeClr>
              </a:solidFill>
              <a:ea typeface="ＭＳ Ｐゴシック" charset="-12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C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charset="-128"/>
              </a:rPr>
              <a:t>Requiere de un formulario especial para efectuar el cobro.  Al igual que el formulario de salud, éste debe ser completado por el dentista.</a:t>
            </a:r>
          </a:p>
        </p:txBody>
      </p:sp>
      <p:pic>
        <p:nvPicPr>
          <p:cNvPr id="47111" name="Imagen 1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925" y="2252663"/>
            <a:ext cx="1474788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11276" r="11180" b="14793"/>
          <a:stretch>
            <a:fillRect/>
          </a:stretch>
        </p:blipFill>
        <p:spPr bwMode="auto">
          <a:xfrm>
            <a:off x="1062038" y="1504950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4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11276" r="11180" b="14793"/>
          <a:stretch>
            <a:fillRect/>
          </a:stretch>
        </p:blipFill>
        <p:spPr bwMode="auto">
          <a:xfrm>
            <a:off x="1069975" y="2168814"/>
            <a:ext cx="401637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5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11276" r="11180" b="14793"/>
          <a:stretch>
            <a:fillRect/>
          </a:stretch>
        </p:blipFill>
        <p:spPr bwMode="auto">
          <a:xfrm>
            <a:off x="1062038" y="2792311"/>
            <a:ext cx="40163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6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11276" r="11180" b="14793"/>
          <a:stretch>
            <a:fillRect/>
          </a:stretch>
        </p:blipFill>
        <p:spPr bwMode="auto">
          <a:xfrm>
            <a:off x="1069975" y="3323022"/>
            <a:ext cx="401638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7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11276" r="11180" b="14793"/>
          <a:stretch>
            <a:fillRect/>
          </a:stretch>
        </p:blipFill>
        <p:spPr bwMode="auto">
          <a:xfrm>
            <a:off x="1077913" y="3807312"/>
            <a:ext cx="401637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8" name="Imagen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5392738"/>
            <a:ext cx="16192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9" name="Imagen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3" b="39841"/>
          <a:stretch>
            <a:fillRect/>
          </a:stretch>
        </p:blipFill>
        <p:spPr bwMode="auto">
          <a:xfrm>
            <a:off x="161925" y="5392738"/>
            <a:ext cx="166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2706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3"/>
          <p:cNvSpPr/>
          <p:nvPr/>
        </p:nvSpPr>
        <p:spPr>
          <a:xfrm>
            <a:off x="0" y="0"/>
            <a:ext cx="9251950" cy="71913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3" name="Rectángulo 4"/>
          <p:cNvSpPr/>
          <p:nvPr/>
        </p:nvSpPr>
        <p:spPr>
          <a:xfrm>
            <a:off x="0" y="712788"/>
            <a:ext cx="9251950" cy="619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49156" name="4 CuadroTexto"/>
          <p:cNvSpPr txBox="1">
            <a:spLocks noChangeArrowheads="1"/>
          </p:cNvSpPr>
          <p:nvPr/>
        </p:nvSpPr>
        <p:spPr bwMode="auto">
          <a:xfrm>
            <a:off x="0" y="136525"/>
            <a:ext cx="925195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86" tIns="46243" rIns="92486" bIns="46243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s-ES" altLang="es-ES_tradnl">
                <a:solidFill>
                  <a:schemeClr val="bg1"/>
                </a:solidFill>
              </a:rPr>
              <a:t>Cuadro de </a:t>
            </a:r>
            <a:r>
              <a:rPr lang="es-ES" altLang="es-ES_tradnl" b="1">
                <a:solidFill>
                  <a:schemeClr val="bg1"/>
                </a:solidFill>
              </a:rPr>
              <a:t>Beneficios </a:t>
            </a:r>
            <a:r>
              <a:rPr lang="es-ES" altLang="es-CL" b="1">
                <a:solidFill>
                  <a:schemeClr val="bg1"/>
                </a:solidFill>
              </a:rPr>
              <a:t>Dental</a:t>
            </a:r>
            <a:endParaRPr lang="es-ES" altLang="es-CL">
              <a:solidFill>
                <a:schemeClr val="bg1"/>
              </a:solidFill>
            </a:endParaRPr>
          </a:p>
        </p:txBody>
      </p:sp>
      <p:sp>
        <p:nvSpPr>
          <p:cNvPr id="220" name="10 Rectángulo redondeado"/>
          <p:cNvSpPr/>
          <p:nvPr/>
        </p:nvSpPr>
        <p:spPr>
          <a:xfrm>
            <a:off x="1277938" y="1000125"/>
            <a:ext cx="6789737" cy="4281488"/>
          </a:xfrm>
          <a:prstGeom prst="roundRect">
            <a:avLst>
              <a:gd name="adj" fmla="val 7129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L" sz="1600">
              <a:solidFill>
                <a:srgbClr val="FFFFFF"/>
              </a:solidFill>
              <a:ea typeface="ＭＳ Ｐゴシック" pitchFamily="34" charset="-128"/>
            </a:endParaRPr>
          </a:p>
        </p:txBody>
      </p:sp>
      <p:pic>
        <p:nvPicPr>
          <p:cNvPr id="49158" name="Imagen 220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1144588"/>
            <a:ext cx="6488112" cy="404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5392738"/>
            <a:ext cx="16192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Imagen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3" b="39841"/>
          <a:stretch>
            <a:fillRect/>
          </a:stretch>
        </p:blipFill>
        <p:spPr bwMode="auto">
          <a:xfrm>
            <a:off x="161925" y="5392738"/>
            <a:ext cx="166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5763" y="780887"/>
            <a:ext cx="6801911" cy="45135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1" descr="Imagen relacionada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31" y="2131442"/>
            <a:ext cx="234315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ángulo 3"/>
          <p:cNvSpPr/>
          <p:nvPr/>
        </p:nvSpPr>
        <p:spPr>
          <a:xfrm>
            <a:off x="0" y="0"/>
            <a:ext cx="9251950" cy="71913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1" name="Rectángulo 4"/>
          <p:cNvSpPr/>
          <p:nvPr/>
        </p:nvSpPr>
        <p:spPr>
          <a:xfrm>
            <a:off x="0" y="712788"/>
            <a:ext cx="9251950" cy="619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51205" name="4 CuadroTexto"/>
          <p:cNvSpPr txBox="1">
            <a:spLocks noChangeArrowheads="1"/>
          </p:cNvSpPr>
          <p:nvPr/>
        </p:nvSpPr>
        <p:spPr bwMode="auto">
          <a:xfrm>
            <a:off x="0" y="136525"/>
            <a:ext cx="925195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86" tIns="46243" rIns="92486" bIns="46243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s-ES" altLang="es-CL">
                <a:solidFill>
                  <a:schemeClr val="bg1"/>
                </a:solidFill>
              </a:rPr>
              <a:t>Seguro Colectivo </a:t>
            </a:r>
            <a:r>
              <a:rPr lang="es-ES" altLang="es-CL" b="1">
                <a:solidFill>
                  <a:schemeClr val="bg1"/>
                </a:solidFill>
              </a:rPr>
              <a:t>Dental</a:t>
            </a:r>
            <a:endParaRPr lang="es-ES" altLang="es-CL">
              <a:solidFill>
                <a:schemeClr val="bg1"/>
              </a:solidFill>
            </a:endParaRPr>
          </a:p>
        </p:txBody>
      </p:sp>
      <p:sp>
        <p:nvSpPr>
          <p:cNvPr id="16" name="9 Rectángulo redondeado"/>
          <p:cNvSpPr/>
          <p:nvPr/>
        </p:nvSpPr>
        <p:spPr>
          <a:xfrm>
            <a:off x="2936538" y="1108608"/>
            <a:ext cx="5256448" cy="4011606"/>
          </a:xfrm>
          <a:prstGeom prst="roundRect">
            <a:avLst>
              <a:gd name="adj" fmla="val 8107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L" sz="180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7" name="18 CuadroTexto"/>
          <p:cNvSpPr txBox="1"/>
          <p:nvPr/>
        </p:nvSpPr>
        <p:spPr>
          <a:xfrm>
            <a:off x="3009900" y="1217613"/>
            <a:ext cx="5148263" cy="3795712"/>
          </a:xfrm>
          <a:prstGeom prst="roundRect">
            <a:avLst>
              <a:gd name="adj" fmla="val 4758"/>
            </a:avLst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Datos a completar por el Odontólogo</a:t>
            </a:r>
          </a:p>
          <a:p>
            <a:pPr eaLnBrk="1" hangingPunct="1">
              <a:defRPr/>
            </a:pPr>
            <a:endParaRPr lang="es-ES" sz="1800" b="1" u="sng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  <a:p>
            <a:pPr marL="268288" indent="-268288" algn="just" eaLnBrk="1" hangingPunct="1">
              <a:buFont typeface="Arial" charset="0"/>
              <a:buChar char="•"/>
              <a:defRPr/>
            </a:pPr>
            <a:r>
              <a:rPr lang="es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Prestación.</a:t>
            </a:r>
          </a:p>
          <a:p>
            <a:pPr marL="268288" indent="-268288" algn="just" eaLnBrk="1" hangingPunct="1">
              <a:buFont typeface="Arial" charset="0"/>
              <a:buChar char="•"/>
              <a:defRPr/>
            </a:pPr>
            <a:r>
              <a:rPr lang="es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Nº de la (s) pieza (s) a tratar.</a:t>
            </a:r>
          </a:p>
          <a:p>
            <a:pPr marL="268288" indent="-268288" algn="just" eaLnBrk="1" hangingPunct="1">
              <a:buFont typeface="Arial" charset="0"/>
              <a:buChar char="•"/>
              <a:defRPr/>
            </a:pPr>
            <a:r>
              <a:rPr lang="es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Fecha de Atención.</a:t>
            </a:r>
          </a:p>
          <a:p>
            <a:pPr marL="268288" indent="-268288" algn="just" eaLnBrk="1" hangingPunct="1">
              <a:buFont typeface="Arial" charset="0"/>
              <a:buChar char="•"/>
              <a:defRPr/>
            </a:pPr>
            <a:r>
              <a:rPr lang="es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Valor Unitario.</a:t>
            </a:r>
          </a:p>
          <a:p>
            <a:pPr marL="268288" indent="-268288" algn="just" eaLnBrk="1" hangingPunct="1">
              <a:buFont typeface="Arial" charset="0"/>
              <a:buChar char="•"/>
              <a:defRPr/>
            </a:pPr>
            <a:r>
              <a:rPr lang="es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Valor Total. </a:t>
            </a:r>
          </a:p>
          <a:p>
            <a:pPr marL="268288" indent="-268288" algn="just" eaLnBrk="1" hangingPunct="1">
              <a:buFont typeface="Arial" charset="0"/>
              <a:buChar char="•"/>
              <a:defRPr/>
            </a:pPr>
            <a:r>
              <a:rPr lang="es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Total Presupuesto.</a:t>
            </a:r>
          </a:p>
          <a:p>
            <a:pPr marL="268288" indent="-268288" algn="just" eaLnBrk="1" hangingPunct="1">
              <a:buFont typeface="Arial" charset="0"/>
              <a:buChar char="•"/>
              <a:defRPr/>
            </a:pPr>
            <a:r>
              <a:rPr lang="es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Tratamientos Prolongados: tipo de aparatos, fecha de instalación, fecha de primer control, duración total aproximado, valores clínicos, aparatos, controles mensuales, firma y timbre del odontólogo. </a:t>
            </a:r>
          </a:p>
        </p:txBody>
      </p:sp>
      <p:pic>
        <p:nvPicPr>
          <p:cNvPr id="51210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5392738"/>
            <a:ext cx="16192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1" name="Imagen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3" b="39841"/>
          <a:stretch>
            <a:fillRect/>
          </a:stretch>
        </p:blipFill>
        <p:spPr bwMode="auto">
          <a:xfrm>
            <a:off x="161925" y="5392738"/>
            <a:ext cx="166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3"/>
          <p:cNvSpPr/>
          <p:nvPr/>
        </p:nvSpPr>
        <p:spPr>
          <a:xfrm>
            <a:off x="0" y="0"/>
            <a:ext cx="9251950" cy="71913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9" name="Rectángulo 4"/>
          <p:cNvSpPr/>
          <p:nvPr/>
        </p:nvSpPr>
        <p:spPr>
          <a:xfrm>
            <a:off x="0" y="712788"/>
            <a:ext cx="9251950" cy="619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5" name="10 Rectángulo redondeado"/>
          <p:cNvSpPr/>
          <p:nvPr/>
        </p:nvSpPr>
        <p:spPr>
          <a:xfrm>
            <a:off x="993260" y="3268162"/>
            <a:ext cx="4066455" cy="1028363"/>
          </a:xfrm>
          <a:prstGeom prst="roundRect">
            <a:avLst>
              <a:gd name="adj" fmla="val 7129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L" sz="180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24" name="10 Rectángulo redondeado"/>
          <p:cNvSpPr/>
          <p:nvPr/>
        </p:nvSpPr>
        <p:spPr>
          <a:xfrm>
            <a:off x="1313607" y="2492847"/>
            <a:ext cx="3852428" cy="436892"/>
          </a:xfrm>
          <a:prstGeom prst="roundRect">
            <a:avLst>
              <a:gd name="adj" fmla="val 712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L" sz="180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6" name="4 CuadroTexto"/>
          <p:cNvSpPr txBox="1">
            <a:spLocks noChangeArrowheads="1"/>
          </p:cNvSpPr>
          <p:nvPr/>
        </p:nvSpPr>
        <p:spPr bwMode="auto">
          <a:xfrm>
            <a:off x="0" y="136525"/>
            <a:ext cx="9251950" cy="592138"/>
          </a:xfrm>
          <a:prstGeom prst="rect">
            <a:avLst/>
          </a:prstGeom>
          <a:noFill/>
          <a:ln>
            <a:noFill/>
          </a:ln>
          <a:extLst/>
        </p:spPr>
        <p:txBody>
          <a:bodyPr lIns="92486" tIns="46243" rIns="92486" bIns="46243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CL" sz="3238" dirty="0" smtClean="0">
                <a:solidFill>
                  <a:schemeClr val="bg1"/>
                </a:solidFill>
              </a:rPr>
              <a:t>Seguro </a:t>
            </a:r>
            <a:r>
              <a:rPr lang="es-ES" altLang="es-CL" sz="3238" b="1" dirty="0" smtClean="0">
                <a:solidFill>
                  <a:schemeClr val="bg1"/>
                </a:solidFill>
              </a:rPr>
              <a:t>Dental</a:t>
            </a:r>
          </a:p>
        </p:txBody>
      </p:sp>
      <p:sp>
        <p:nvSpPr>
          <p:cNvPr id="27657" name="9 CuadroTexto"/>
          <p:cNvSpPr txBox="1">
            <a:spLocks noChangeArrowheads="1"/>
          </p:cNvSpPr>
          <p:nvPr/>
        </p:nvSpPr>
        <p:spPr bwMode="auto">
          <a:xfrm>
            <a:off x="1104189" y="3382026"/>
            <a:ext cx="46370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778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indent="1778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es-ES" altLang="es-C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charset="-128"/>
              </a:rPr>
              <a:t>Valor de la Prima IVA incluido:</a:t>
            </a:r>
          </a:p>
          <a:p>
            <a:pPr indent="0" eaLnBrk="1" hangingPunct="1">
              <a:spcBef>
                <a:spcPct val="0"/>
              </a:spcBef>
              <a:buNone/>
              <a:defRPr/>
            </a:pPr>
            <a:r>
              <a:rPr lang="es-ES" altLang="es-C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charset="-128"/>
              </a:rPr>
              <a:t>	</a:t>
            </a:r>
            <a:r>
              <a:rPr lang="es-ES" altLang="es-CL" sz="2000" b="1" dirty="0" smtClean="0">
                <a:ea typeface="ＭＳ Ｐゴシック" charset="-128"/>
              </a:rPr>
              <a:t>0,4750 UF</a:t>
            </a:r>
          </a:p>
          <a:p>
            <a:pPr marL="0" lvl="1" eaLnBrk="1" hangingPunct="1">
              <a:spcBef>
                <a:spcPct val="0"/>
              </a:spcBef>
              <a:buFont typeface="Arial" charset="0"/>
              <a:buChar char="•"/>
              <a:defRPr/>
            </a:pPr>
            <a:endParaRPr lang="es-ES" altLang="es-CL" sz="2000" b="1" dirty="0" smtClean="0">
              <a:solidFill>
                <a:schemeClr val="tx1">
                  <a:lumMod val="75000"/>
                  <a:lumOff val="25000"/>
                </a:schemeClr>
              </a:solidFill>
              <a:ea typeface="ＭＳ Ｐゴシック" charset="-128"/>
            </a:endParaRPr>
          </a:p>
        </p:txBody>
      </p:sp>
      <p:sp>
        <p:nvSpPr>
          <p:cNvPr id="27658" name="9 Rectángulo"/>
          <p:cNvSpPr>
            <a:spLocks noChangeArrowheads="1"/>
          </p:cNvSpPr>
          <p:nvPr/>
        </p:nvSpPr>
        <p:spPr bwMode="auto">
          <a:xfrm>
            <a:off x="1120775" y="1022350"/>
            <a:ext cx="61341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 eaLnBrk="1" hangingPunct="1">
              <a:spcBef>
                <a:spcPts val="600"/>
              </a:spcBef>
              <a:buFontTx/>
              <a:buNone/>
              <a:defRPr/>
            </a:pPr>
            <a:r>
              <a:rPr lang="es-ES" altLang="es-C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charset="-128"/>
              </a:rPr>
              <a:t>Cubre al titular y sus cargas legales.</a:t>
            </a:r>
          </a:p>
          <a:p>
            <a:pPr algn="just" eaLnBrk="1" hangingPunct="1">
              <a:spcBef>
                <a:spcPts val="600"/>
              </a:spcBef>
              <a:buFontTx/>
              <a:buNone/>
              <a:defRPr/>
            </a:pPr>
            <a:endParaRPr lang="es-ES" altLang="es-CL" sz="2000" b="1" dirty="0" smtClean="0">
              <a:solidFill>
                <a:schemeClr val="tx1">
                  <a:lumMod val="75000"/>
                  <a:lumOff val="25000"/>
                </a:schemeClr>
              </a:solidFill>
              <a:ea typeface="ＭＳ Ｐゴシック" charset="-128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  <a:defRPr/>
            </a:pPr>
            <a:r>
              <a:rPr lang="es-ES" altLang="es-C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ＭＳ Ｐゴシック" charset="-128"/>
              </a:rPr>
              <a:t>Cobertura por grupo familiar de 12 UF Anual.</a:t>
            </a:r>
          </a:p>
          <a:p>
            <a:pPr algn="just" eaLnBrk="1" hangingPunct="1">
              <a:spcBef>
                <a:spcPts val="600"/>
              </a:spcBef>
              <a:buFontTx/>
              <a:buNone/>
              <a:defRPr/>
            </a:pPr>
            <a:endParaRPr lang="es-ES" altLang="es-CL" sz="2000" b="1" dirty="0">
              <a:solidFill>
                <a:schemeClr val="tx1">
                  <a:lumMod val="75000"/>
                  <a:lumOff val="25000"/>
                </a:schemeClr>
              </a:solidFill>
              <a:ea typeface="ＭＳ Ｐゴシック" charset="-128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  <a:defRPr/>
            </a:pPr>
            <a:endParaRPr lang="es-ES" altLang="es-CL" sz="2000" b="1" dirty="0" smtClean="0">
              <a:solidFill>
                <a:schemeClr val="tx1">
                  <a:lumMod val="75000"/>
                  <a:lumOff val="25000"/>
                </a:schemeClr>
              </a:solidFill>
              <a:ea typeface="ＭＳ Ｐゴシック" charset="-128"/>
            </a:endParaRPr>
          </a:p>
        </p:txBody>
      </p:sp>
      <p:sp>
        <p:nvSpPr>
          <p:cNvPr id="16393" name="22 Rectángulo"/>
          <p:cNvSpPr>
            <a:spLocks noChangeArrowheads="1"/>
          </p:cNvSpPr>
          <p:nvPr/>
        </p:nvSpPr>
        <p:spPr bwMode="auto">
          <a:xfrm>
            <a:off x="1827213" y="2448879"/>
            <a:ext cx="20425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CL" sz="2400" b="1" dirty="0" smtClean="0">
                <a:solidFill>
                  <a:schemeClr val="bg1"/>
                </a:solidFill>
              </a:rPr>
              <a:t>Sin Deducibles</a:t>
            </a:r>
            <a:endParaRPr lang="es-CL" altLang="es-ES_tradnl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6396" name="Imagen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11276" r="11180" b="14793"/>
          <a:stretch>
            <a:fillRect/>
          </a:stretch>
        </p:blipFill>
        <p:spPr bwMode="auto">
          <a:xfrm>
            <a:off x="793750" y="1050768"/>
            <a:ext cx="4016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Imagen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11276" r="11180" b="14793"/>
          <a:stretch>
            <a:fillRect/>
          </a:stretch>
        </p:blipFill>
        <p:spPr bwMode="auto">
          <a:xfrm>
            <a:off x="719138" y="1783012"/>
            <a:ext cx="401637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Imagen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602" y="5033044"/>
            <a:ext cx="3235498" cy="72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Imagen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3" b="39841"/>
          <a:stretch>
            <a:fillRect/>
          </a:stretch>
        </p:blipFill>
        <p:spPr bwMode="auto">
          <a:xfrm>
            <a:off x="161925" y="5033044"/>
            <a:ext cx="3174564" cy="75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Urgencias Dentales 24 horas – SPA DENTAL DOMINIC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450" y="1050768"/>
            <a:ext cx="25336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984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0" y="3297238"/>
            <a:ext cx="9251950" cy="11604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defRPr/>
            </a:pPr>
            <a:r>
              <a:rPr lang="es-ES" altLang="es-ES" sz="4452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Fin</a:t>
            </a:r>
            <a:endParaRPr lang="es-ES" altLang="es-ES" sz="4452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Rectángulo 4"/>
          <p:cNvSpPr/>
          <p:nvPr/>
        </p:nvSpPr>
        <p:spPr>
          <a:xfrm>
            <a:off x="0" y="4551363"/>
            <a:ext cx="9251950" cy="13382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0"/>
            <a:ext cx="9251950" cy="308927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>
              <a:solidFill>
                <a:srgbClr val="FFFFFF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8256</TotalTime>
  <Words>183</Words>
  <Application>Microsoft Office PowerPoint</Application>
  <PresentationFormat>Personalizado</PresentationFormat>
  <Paragraphs>36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Patricia Duarte Zavala</dc:creator>
  <cp:lastModifiedBy>Bienestar3385</cp:lastModifiedBy>
  <cp:revision>345</cp:revision>
  <dcterms:created xsi:type="dcterms:W3CDTF">2009-04-30T22:01:46Z</dcterms:created>
  <dcterms:modified xsi:type="dcterms:W3CDTF">2026-01-15T20:00:33Z</dcterms:modified>
</cp:coreProperties>
</file>